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84" r:id="rId6"/>
    <p:sldMasterId id="2147483672" r:id="rId7"/>
  </p:sldMasterIdLst>
  <p:notesMasterIdLst>
    <p:notesMasterId r:id="rId9"/>
  </p:notesMasterIdLst>
  <p:handoutMasterIdLst>
    <p:handoutMasterId r:id="rId10"/>
  </p:handoutMasterIdLst>
  <p:sldIdLst>
    <p:sldId id="571" r:id="rId8"/>
  </p:sldIdLst>
  <p:sldSz cx="43891200" cy="32918400"/>
  <p:notesSz cx="9236075" cy="7010400"/>
  <p:defaultTextStyle>
    <a:defPPr>
      <a:defRPr lang="en-US"/>
    </a:defPPr>
    <a:lvl1pPr marL="0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1843430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7" userDrawn="1">
          <p15:clr>
            <a:srgbClr val="A4A3A4"/>
          </p15:clr>
        </p15:guide>
        <p15:guide id="2" pos="137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Fleischman" initials="JF" lastIdx="1" clrIdx="0">
    <p:extLst>
      <p:ext uri="{19B8F6BF-5375-455C-9EA6-DF929625EA0E}">
        <p15:presenceInfo xmlns:p15="http://schemas.microsoft.com/office/powerpoint/2012/main" userId="62e9bfae862d669c" providerId="Windows Live"/>
      </p:ext>
    </p:extLst>
  </p:cmAuthor>
  <p:cmAuthor id="2" name="Vinoya-Chung, Cjloe Meg" initials="VCM" lastIdx="3" clrIdx="1">
    <p:extLst>
      <p:ext uri="{19B8F6BF-5375-455C-9EA6-DF929625EA0E}">
        <p15:presenceInfo xmlns:p15="http://schemas.microsoft.com/office/powerpoint/2012/main" userId="S-1-5-21-2250110424-2442967196-2465209428-736347" providerId="AD"/>
      </p:ext>
    </p:extLst>
  </p:cmAuthor>
  <p:cmAuthor id="3" name="Megan Cloidt" initials="MC" lastIdx="3" clrIdx="2">
    <p:extLst>
      <p:ext uri="{19B8F6BF-5375-455C-9EA6-DF929625EA0E}">
        <p15:presenceInfo xmlns:p15="http://schemas.microsoft.com/office/powerpoint/2012/main" userId="ea9c6db7c0ddd5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675"/>
    <a:srgbClr val="F78B33"/>
    <a:srgbClr val="EB0874"/>
    <a:srgbClr val="833796"/>
    <a:srgbClr val="96D4EB"/>
    <a:srgbClr val="DCF1F8"/>
    <a:srgbClr val="1C3D5E"/>
    <a:srgbClr val="1D4A6B"/>
    <a:srgbClr val="1C468E"/>
    <a:srgbClr val="3E9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57" autoAdjust="0"/>
    <p:restoredTop sz="92857" autoAdjust="0"/>
  </p:normalViewPr>
  <p:slideViewPr>
    <p:cSldViewPr snapToGrid="0" snapToObjects="1" showGuides="1">
      <p:cViewPr>
        <p:scale>
          <a:sx n="26" d="100"/>
          <a:sy n="26" d="100"/>
        </p:scale>
        <p:origin x="216" y="136"/>
      </p:cViewPr>
      <p:guideLst>
        <p:guide orient="horz" pos="4147"/>
        <p:guide pos="13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000" b="1" dirty="0">
                <a:solidFill>
                  <a:schemeClr val="tx1"/>
                </a:solidFill>
              </a:rPr>
              <a:t>Mean OHIP-14 Scores (N=78)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 OHIP-14 Score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280-C34B-A5A6-F6FF9588A14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8280-C34B-A5A6-F6FF9588A14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80-C34B-A5A6-F6FF9588A14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280-C34B-A5A6-F6FF9588A14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80-C34B-A5A6-F6FF9588A14B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280-C34B-A5A6-F6FF9588A14B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80-C34B-A5A6-F6FF9588A14B}"/>
              </c:ext>
            </c:extLst>
          </c:dPt>
          <c:cat>
            <c:strRef>
              <c:f>Sheet1!$A$2:$A$8</c:f>
              <c:strCache>
                <c:ptCount val="7"/>
                <c:pt idx="0">
                  <c:v>Functional limitation</c:v>
                </c:pt>
                <c:pt idx="1">
                  <c:v>Physical pain</c:v>
                </c:pt>
                <c:pt idx="2">
                  <c:v>Physical disability</c:v>
                </c:pt>
                <c:pt idx="3">
                  <c:v>Psychological discomfort</c:v>
                </c:pt>
                <c:pt idx="4">
                  <c:v>Psychological disability</c:v>
                </c:pt>
                <c:pt idx="5">
                  <c:v>Social disability </c:v>
                </c:pt>
                <c:pt idx="6">
                  <c:v>Handicap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1.02</c:v>
                </c:pt>
                <c:pt idx="1">
                  <c:v>2.0499999999999998</c:v>
                </c:pt>
                <c:pt idx="2">
                  <c:v>1.61</c:v>
                </c:pt>
                <c:pt idx="3">
                  <c:v>2.09</c:v>
                </c:pt>
                <c:pt idx="4">
                  <c:v>1.75</c:v>
                </c:pt>
                <c:pt idx="5">
                  <c:v>1.1499999999999999</c:v>
                </c:pt>
                <c:pt idx="6">
                  <c:v>1.1499999999999999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80-C34B-A5A6-F6FF9588A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3530447"/>
        <c:axId val="715683807"/>
      </c:barChart>
      <c:catAx>
        <c:axId val="6635304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15683807"/>
        <c:crosses val="autoZero"/>
        <c:auto val="1"/>
        <c:lblAlgn val="ctr"/>
        <c:lblOffset val="100"/>
        <c:noMultiLvlLbl val="0"/>
      </c:catAx>
      <c:valAx>
        <c:axId val="7156838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530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03136" cy="3518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50" y="0"/>
            <a:ext cx="4003136" cy="3518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D6AE-48E8-42BD-9253-E777C29CEBFD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58555"/>
            <a:ext cx="4003136" cy="3518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50" y="6658555"/>
            <a:ext cx="4003136" cy="3518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67C10-9EF9-448A-8AA6-7948B22DE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4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2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5420E-DB29-4744-832A-C101EC8F20D6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1650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73516"/>
            <a:ext cx="7388860" cy="2760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444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444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4D165-4680-496A-BFC9-0E1EBDAF0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4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400" b="1" i="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6868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24D165-4680-496A-BFC9-0E1EBDAF0D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11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9409774"/>
            <a:ext cx="39502080" cy="7056120"/>
          </a:xfrm>
        </p:spPr>
        <p:txBody>
          <a:bodyPr>
            <a:noAutofit/>
          </a:bodyPr>
          <a:lstStyle>
            <a:lvl1pPr algn="ctr">
              <a:defRPr sz="1944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17063429"/>
            <a:ext cx="395020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A451-BD0A-46B7-A38A-B22314C3211A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8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7611-EC60-4668-BC78-BA1E81350361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5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4861567"/>
            <a:ext cx="9875520" cy="244119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4861567"/>
            <a:ext cx="28895040" cy="244119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AD937-5FA6-4012-B2E7-34EDB3142FB1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41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9409774"/>
            <a:ext cx="39502080" cy="7056120"/>
          </a:xfrm>
        </p:spPr>
        <p:txBody>
          <a:bodyPr>
            <a:noAutofit/>
          </a:bodyPr>
          <a:lstStyle>
            <a:lvl1pPr algn="ctr">
              <a:defRPr sz="1944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17063429"/>
            <a:ext cx="395020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FC55-B94C-4699-8121-B42E3640A156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32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F985-ED7F-4852-B8E6-7BA1513949ED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41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21911249"/>
            <a:ext cx="39502080" cy="5779838"/>
          </a:xfrm>
        </p:spPr>
        <p:txBody>
          <a:bodyPr anchor="t"/>
          <a:lstStyle>
            <a:lvl1pPr algn="l">
              <a:defRPr sz="1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3952225"/>
            <a:ext cx="39502080" cy="7200898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bg1"/>
                </a:solidFill>
              </a:defRPr>
            </a:lvl1pPr>
            <a:lvl2pPr marL="164592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7E3B8-8A51-444A-A5BC-036AB42E2279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86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10368149"/>
            <a:ext cx="19385280" cy="18905318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10368146"/>
            <a:ext cx="19385280" cy="18905323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7368-1497-428D-83C4-48DB4C15B634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43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10432939"/>
            <a:ext cx="19392901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4283545"/>
            <a:ext cx="19392901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7" y="10432939"/>
            <a:ext cx="19400519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7" y="14283545"/>
            <a:ext cx="19400519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32B4-01FA-46BC-A67D-33A1FD45BA25}" type="datetime1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27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BFEC-E27D-46BF-BC2C-C1B392E8082F}" type="datetime1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6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D4DD5-0B0C-4E61-B617-46247924D7C1}" type="datetime1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69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4" y="4861560"/>
            <a:ext cx="14439902" cy="6179453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4861560"/>
            <a:ext cx="24536401" cy="24544022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4" y="11456285"/>
            <a:ext cx="14439902" cy="17949302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5E-374D-4373-B71C-87863D55C3B0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E3CE9-D680-4A55-B7F9-4F1D018411C0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9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316" y="23042880"/>
            <a:ext cx="39517319" cy="27203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9319" y="4861567"/>
            <a:ext cx="39517319" cy="1818132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26116661"/>
            <a:ext cx="39502080" cy="2303174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10506-8D23-4066-9974-F97CA463A740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68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A3D1-EFA4-44C0-9B5D-D96B90E97D6D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32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4861567"/>
            <a:ext cx="9875520" cy="244119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4861567"/>
            <a:ext cx="28895040" cy="244119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1B16F-A6C9-4E6A-B8EB-C22441A08BDE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19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9409774"/>
            <a:ext cx="39502080" cy="7056120"/>
          </a:xfrm>
        </p:spPr>
        <p:txBody>
          <a:bodyPr>
            <a:noAutofit/>
          </a:bodyPr>
          <a:lstStyle>
            <a:lvl1pPr algn="ctr">
              <a:defRPr sz="1944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17063429"/>
            <a:ext cx="395020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CA96F-3398-4F9F-B7E6-B6F2D0D249D1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304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304B-81D6-49F2-A467-4617BDA89F4C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80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21911249"/>
            <a:ext cx="39502080" cy="5779838"/>
          </a:xfrm>
        </p:spPr>
        <p:txBody>
          <a:bodyPr anchor="t"/>
          <a:lstStyle>
            <a:lvl1pPr algn="l">
              <a:defRPr sz="1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3952225"/>
            <a:ext cx="39502080" cy="7200898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accent1"/>
                </a:solidFill>
              </a:defRPr>
            </a:lvl1pPr>
            <a:lvl2pPr marL="164592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4E746-DC14-4739-9EE3-F7B6D1DCA8B2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778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10368149"/>
            <a:ext cx="19385280" cy="18905318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10368146"/>
            <a:ext cx="19385280" cy="18905323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EF3D1-225C-4A41-A74F-C4C07300BF76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78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10432939"/>
            <a:ext cx="19392901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4283545"/>
            <a:ext cx="19392901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7" y="10432939"/>
            <a:ext cx="19400519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7" y="14283545"/>
            <a:ext cx="19400519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FB89-2CE8-4D73-8635-31B8469CD9F3}" type="datetime1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714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C643C-D024-43FC-A710-8A6A1A9C972B}" type="datetime1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925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1A62-FFCE-4B29-BF3C-CBB6176171E2}" type="datetime1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77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21911249"/>
            <a:ext cx="39502080" cy="5779838"/>
          </a:xfrm>
        </p:spPr>
        <p:txBody>
          <a:bodyPr anchor="t"/>
          <a:lstStyle>
            <a:lvl1pPr algn="l">
              <a:defRPr sz="1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3952225"/>
            <a:ext cx="39502080" cy="7200898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accent1"/>
                </a:solidFill>
              </a:defRPr>
            </a:lvl1pPr>
            <a:lvl2pPr marL="164592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55A8-8929-4DDC-89B2-D28F35E1B758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58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4" y="4861560"/>
            <a:ext cx="14439902" cy="6179453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4861560"/>
            <a:ext cx="24536401" cy="24544022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4" y="11456285"/>
            <a:ext cx="14439902" cy="17949302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68AE-6506-401F-B327-90C2BD70FD3B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30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316" y="23042880"/>
            <a:ext cx="39517319" cy="27203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9319" y="4861567"/>
            <a:ext cx="39517319" cy="1818132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26116661"/>
            <a:ext cx="39502080" cy="2303174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9D89D-19DD-405A-B55F-E3153C9D5AFD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684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3183-FBB3-4DE1-B5ED-70B925FB7C07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737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4861567"/>
            <a:ext cx="9875520" cy="244119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4861567"/>
            <a:ext cx="28895040" cy="244119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8B62-E7ED-4D1E-8777-37AB81073EFD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967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9409774"/>
            <a:ext cx="39502080" cy="7056120"/>
          </a:xfrm>
        </p:spPr>
        <p:txBody>
          <a:bodyPr>
            <a:noAutofit/>
          </a:bodyPr>
          <a:lstStyle>
            <a:lvl1pPr algn="ctr">
              <a:defRPr sz="1944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17063429"/>
            <a:ext cx="395020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9F302-FD6B-46F6-8E68-8D6830B7CF35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80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9098-A210-4850-9A03-D461E3DDC372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570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21911249"/>
            <a:ext cx="39502080" cy="5779838"/>
          </a:xfrm>
        </p:spPr>
        <p:txBody>
          <a:bodyPr anchor="t"/>
          <a:lstStyle>
            <a:lvl1pPr algn="l">
              <a:defRPr sz="144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3952225"/>
            <a:ext cx="39502080" cy="7200898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bg1"/>
                </a:solidFill>
              </a:defRPr>
            </a:lvl1pPr>
            <a:lvl2pPr marL="164592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7BB4-676A-4BB6-92C4-2F8EB6302EBB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432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10368149"/>
            <a:ext cx="19385280" cy="18905318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10368146"/>
            <a:ext cx="19385280" cy="18905323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ADA4-B868-4608-83E7-DE67BA562590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194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10432939"/>
            <a:ext cx="19392901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4283545"/>
            <a:ext cx="19392901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7" y="10432939"/>
            <a:ext cx="19400519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7" y="14283545"/>
            <a:ext cx="19400519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F8A3-8F06-4052-9956-139B3FB1A94C}" type="datetime1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498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7658-7706-4881-8030-58595AEABFB5}" type="datetime1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5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10368149"/>
            <a:ext cx="19385280" cy="18905318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10368146"/>
            <a:ext cx="19385280" cy="18905323"/>
          </a:xfrm>
        </p:spPr>
        <p:txBody>
          <a:bodyPr/>
          <a:lstStyle>
            <a:lvl1pPr>
              <a:defRPr sz="10080"/>
            </a:lvl1pPr>
            <a:lvl2pPr>
              <a:defRPr sz="8640"/>
            </a:lvl2pPr>
            <a:lvl3pPr>
              <a:defRPr sz="7200"/>
            </a:lvl3pPr>
            <a:lvl4pPr>
              <a:defRPr sz="6480"/>
            </a:lvl4pPr>
            <a:lvl5pPr>
              <a:defRPr sz="6480"/>
            </a:lvl5pPr>
            <a:lvl6pPr>
              <a:defRPr sz="6480"/>
            </a:lvl6pPr>
            <a:lvl7pPr>
              <a:defRPr sz="6480"/>
            </a:lvl7pPr>
            <a:lvl8pPr>
              <a:defRPr sz="6480"/>
            </a:lvl8pPr>
            <a:lvl9pPr>
              <a:defRPr sz="648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584-5A3E-48DA-9419-41F1AB241399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204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C5D40-E8F2-475B-AA25-B682A747B941}" type="datetime1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183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4" y="4861560"/>
            <a:ext cx="14439902" cy="6179453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4861560"/>
            <a:ext cx="24536401" cy="24544022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4" y="11456285"/>
            <a:ext cx="14439902" cy="17949302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1CFF-DE85-476D-AD63-859184EE52B5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54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316" y="23042880"/>
            <a:ext cx="39517319" cy="27203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9319" y="4861567"/>
            <a:ext cx="39517319" cy="1818132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26116661"/>
            <a:ext cx="39502080" cy="2303174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2F5F-4F2F-4C07-88EF-3CDE767E19FD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609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F1E4F-53DE-4267-991B-2AD9B2FBA423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147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4861567"/>
            <a:ext cx="9875520" cy="244119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4861567"/>
            <a:ext cx="28895040" cy="244119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45AD-99B0-41C8-B55B-6058052E3021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6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10432939"/>
            <a:ext cx="19392901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4283545"/>
            <a:ext cx="19392901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7" y="10432939"/>
            <a:ext cx="19400519" cy="307085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7" y="14283545"/>
            <a:ext cx="19400519" cy="14989925"/>
          </a:xfrm>
        </p:spPr>
        <p:txBody>
          <a:bodyPr/>
          <a:lstStyle>
            <a:lvl1pPr>
              <a:defRPr sz="8640"/>
            </a:lvl1pPr>
            <a:lvl2pPr>
              <a:defRPr sz="7200"/>
            </a:lvl2pPr>
            <a:lvl3pPr>
              <a:defRPr sz="6480"/>
            </a:lvl3pPr>
            <a:lvl4pPr>
              <a:defRPr sz="5760"/>
            </a:lvl4pPr>
            <a:lvl5pPr>
              <a:defRPr sz="5760"/>
            </a:lvl5pPr>
            <a:lvl6pPr>
              <a:defRPr sz="5760"/>
            </a:lvl6pPr>
            <a:lvl7pPr>
              <a:defRPr sz="5760"/>
            </a:lvl7pPr>
            <a:lvl8pPr>
              <a:defRPr sz="5760"/>
            </a:lvl8pPr>
            <a:lvl9pPr>
              <a:defRPr sz="5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63A8-7CA4-4608-82AF-25E930C743AA}" type="datetime1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6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BB48A-799E-419C-86C2-1920EE5E0588}" type="datetime1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4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2AAE-54F6-4012-ADB1-6568C0452396}" type="datetime1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1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4" y="4861560"/>
            <a:ext cx="14439902" cy="6179453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4861560"/>
            <a:ext cx="24536401" cy="24544022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4" y="11456285"/>
            <a:ext cx="14439902" cy="17949302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3B1D-BE4F-42F9-BFD1-E1148D610378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7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316" y="23042880"/>
            <a:ext cx="39517319" cy="27203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9319" y="4861567"/>
            <a:ext cx="39517319" cy="1818132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26116661"/>
            <a:ext cx="39502080" cy="2303174"/>
          </a:xfrm>
        </p:spPr>
        <p:txBody>
          <a:bodyPr/>
          <a:lstStyle>
            <a:lvl1pPr marL="0" indent="0">
              <a:buNone/>
              <a:defRPr sz="5040"/>
            </a:lvl1pPr>
            <a:lvl2pPr marL="1645920" indent="0">
              <a:buNone/>
              <a:defRPr sz="4320"/>
            </a:lvl2pPr>
            <a:lvl3pPr marL="3291840" indent="0">
              <a:buNone/>
              <a:defRPr sz="3600"/>
            </a:lvl3pPr>
            <a:lvl4pPr marL="4937760" indent="0">
              <a:buNone/>
              <a:defRPr sz="3240"/>
            </a:lvl4pPr>
            <a:lvl5pPr marL="6583680" indent="0">
              <a:buNone/>
              <a:defRPr sz="3240"/>
            </a:lvl5pPr>
            <a:lvl6pPr marL="8229600" indent="0">
              <a:buNone/>
              <a:defRPr sz="3240"/>
            </a:lvl6pPr>
            <a:lvl7pPr marL="9875520" indent="0">
              <a:buNone/>
              <a:defRPr sz="3240"/>
            </a:lvl7pPr>
            <a:lvl8pPr marL="11521440" indent="0">
              <a:buNone/>
              <a:defRPr sz="3240"/>
            </a:lvl8pPr>
            <a:lvl9pPr marL="13167360" indent="0">
              <a:buNone/>
              <a:defRPr sz="32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EB4E2-E981-4FBE-9B8C-D28B7962C1C2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1905-C5F5-7943-85B0-6126D52C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3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4881744"/>
            <a:ext cx="39502080" cy="54864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2015847"/>
            <a:ext cx="39502080" cy="168751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29273470"/>
            <a:ext cx="10241280" cy="1752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63D6A0A0-B32D-4008-8952-1AB30031D441}" type="datetime1">
              <a:rPr lang="en-US" smtClean="0"/>
              <a:t>10/15/25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29273470"/>
            <a:ext cx="138988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29273470"/>
            <a:ext cx="10241280" cy="1752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CA801905-C5F5-7943-85B0-6126D52C8FF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838688" y="514042"/>
            <a:ext cx="8659616" cy="3914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129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3" t="11712" r="11657" b="27748"/>
          <a:stretch/>
        </p:blipFill>
        <p:spPr>
          <a:xfrm>
            <a:off x="2105593" y="1146723"/>
            <a:ext cx="4240836" cy="27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1645920" rtl="0" eaLnBrk="1" latinLnBrk="0" hangingPunct="1">
        <a:spcBef>
          <a:spcPct val="0"/>
        </a:spcBef>
        <a:buNone/>
        <a:defRPr sz="12600" b="1" i="0" kern="1200">
          <a:solidFill>
            <a:schemeClr val="accent3"/>
          </a:solidFill>
          <a:latin typeface="Arial"/>
          <a:ea typeface="+mj-ea"/>
          <a:cs typeface="+mj-cs"/>
        </a:defRPr>
      </a:lvl1pPr>
    </p:titleStyle>
    <p:bodyStyle>
      <a:lvl1pPr marL="1234440" indent="-123444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1520" kern="1200">
          <a:solidFill>
            <a:schemeClr val="accent1"/>
          </a:solidFill>
          <a:latin typeface="Arial"/>
          <a:ea typeface="+mn-ea"/>
          <a:cs typeface="+mn-cs"/>
        </a:defRPr>
      </a:lvl1pPr>
      <a:lvl2pPr marL="2674620" indent="-102870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0080" kern="1200">
          <a:solidFill>
            <a:schemeClr val="accent1"/>
          </a:solidFill>
          <a:latin typeface="Arial"/>
          <a:ea typeface="+mn-ea"/>
          <a:cs typeface="+mn-cs"/>
        </a:defRPr>
      </a:lvl2pPr>
      <a:lvl3pPr marL="411480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8640" kern="1200">
          <a:solidFill>
            <a:schemeClr val="accent1"/>
          </a:solidFill>
          <a:latin typeface="Arial"/>
          <a:ea typeface="+mn-ea"/>
          <a:cs typeface="+mn-cs"/>
        </a:defRPr>
      </a:lvl3pPr>
      <a:lvl4pPr marL="576072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accent1"/>
          </a:solidFill>
          <a:latin typeface="Arial"/>
          <a:ea typeface="+mn-ea"/>
          <a:cs typeface="+mn-cs"/>
        </a:defRPr>
      </a:lvl4pPr>
      <a:lvl5pPr marL="740664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accent1"/>
          </a:solidFill>
          <a:latin typeface="Arial"/>
          <a:ea typeface="+mn-ea"/>
          <a:cs typeface="+mn-cs"/>
        </a:defRPr>
      </a:lvl5pPr>
      <a:lvl6pPr marL="905256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4881744"/>
            <a:ext cx="39502080" cy="54864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2015847"/>
            <a:ext cx="39502080" cy="168751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29273470"/>
            <a:ext cx="10241280" cy="1752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3600">
                <a:solidFill>
                  <a:schemeClr val="accent3"/>
                </a:solidFill>
                <a:latin typeface="Arial"/>
              </a:defRPr>
            </a:lvl1pPr>
          </a:lstStyle>
          <a:p>
            <a:fld id="{AD2AC65F-23AE-4D09-865D-18E66A0F3F1A}" type="datetime1">
              <a:rPr lang="en-US" smtClean="0"/>
              <a:t>10/15/25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29273470"/>
            <a:ext cx="138988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accent3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29273470"/>
            <a:ext cx="10241280" cy="1752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3600">
                <a:solidFill>
                  <a:schemeClr val="accent3"/>
                </a:solidFill>
                <a:latin typeface="Arial"/>
              </a:defRPr>
            </a:lvl1pPr>
          </a:lstStyle>
          <a:p>
            <a:fld id="{CA801905-C5F5-7943-85B0-6126D52C8F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6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645920" rtl="0" eaLnBrk="1" latinLnBrk="0" hangingPunct="1">
        <a:spcBef>
          <a:spcPct val="0"/>
        </a:spcBef>
        <a:buNone/>
        <a:defRPr sz="12600" b="1" i="0" kern="1200">
          <a:solidFill>
            <a:schemeClr val="accent4"/>
          </a:solidFill>
          <a:latin typeface="Arial"/>
          <a:ea typeface="+mj-ea"/>
          <a:cs typeface="+mj-cs"/>
        </a:defRPr>
      </a:lvl1pPr>
    </p:titleStyle>
    <p:bodyStyle>
      <a:lvl1pPr marL="1234440" indent="-123444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1520" kern="1200">
          <a:solidFill>
            <a:schemeClr val="bg1"/>
          </a:solidFill>
          <a:latin typeface="Arial"/>
          <a:ea typeface="+mn-ea"/>
          <a:cs typeface="+mn-cs"/>
        </a:defRPr>
      </a:lvl1pPr>
      <a:lvl2pPr marL="2674620" indent="-102870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0080" kern="1200">
          <a:solidFill>
            <a:schemeClr val="bg1"/>
          </a:solidFill>
          <a:latin typeface="Arial"/>
          <a:ea typeface="+mn-ea"/>
          <a:cs typeface="+mn-cs"/>
        </a:defRPr>
      </a:lvl2pPr>
      <a:lvl3pPr marL="411480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8640" kern="1200">
          <a:solidFill>
            <a:schemeClr val="bg1"/>
          </a:solidFill>
          <a:latin typeface="Arial"/>
          <a:ea typeface="+mn-ea"/>
          <a:cs typeface="+mn-cs"/>
        </a:defRPr>
      </a:lvl3pPr>
      <a:lvl4pPr marL="576072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bg1"/>
          </a:solidFill>
          <a:latin typeface="Arial"/>
          <a:ea typeface="+mn-ea"/>
          <a:cs typeface="+mn-cs"/>
        </a:defRPr>
      </a:lvl4pPr>
      <a:lvl5pPr marL="740664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bg1"/>
          </a:solidFill>
          <a:latin typeface="Arial"/>
          <a:ea typeface="+mn-ea"/>
          <a:cs typeface="+mn-cs"/>
        </a:defRPr>
      </a:lvl5pPr>
      <a:lvl6pPr marL="905256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4881744"/>
            <a:ext cx="39502080" cy="54864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2015847"/>
            <a:ext cx="39502080" cy="168751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29273470"/>
            <a:ext cx="10241280" cy="1752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4171E2E2-1C25-4DC6-8D49-6D87CB7334FB}" type="datetime1">
              <a:rPr lang="en-US" smtClean="0"/>
              <a:t>10/15/25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29273470"/>
            <a:ext cx="138988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29273470"/>
            <a:ext cx="10241280" cy="1752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CA801905-C5F5-7943-85B0-6126D52C8F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50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1645920" rtl="0" eaLnBrk="1" latinLnBrk="0" hangingPunct="1">
        <a:spcBef>
          <a:spcPct val="0"/>
        </a:spcBef>
        <a:buNone/>
        <a:defRPr sz="12600" b="1" i="0" kern="1200">
          <a:solidFill>
            <a:schemeClr val="accent3"/>
          </a:solidFill>
          <a:latin typeface="Arial"/>
          <a:ea typeface="+mj-ea"/>
          <a:cs typeface="+mj-cs"/>
        </a:defRPr>
      </a:lvl1pPr>
    </p:titleStyle>
    <p:bodyStyle>
      <a:lvl1pPr marL="1234440" indent="-123444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1520" kern="1200">
          <a:solidFill>
            <a:schemeClr val="accent1"/>
          </a:solidFill>
          <a:latin typeface="Arial"/>
          <a:ea typeface="+mn-ea"/>
          <a:cs typeface="+mn-cs"/>
        </a:defRPr>
      </a:lvl1pPr>
      <a:lvl2pPr marL="2674620" indent="-102870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0080" kern="1200">
          <a:solidFill>
            <a:schemeClr val="accent1"/>
          </a:solidFill>
          <a:latin typeface="Arial"/>
          <a:ea typeface="+mn-ea"/>
          <a:cs typeface="+mn-cs"/>
        </a:defRPr>
      </a:lvl2pPr>
      <a:lvl3pPr marL="411480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8640" kern="1200">
          <a:solidFill>
            <a:schemeClr val="accent1"/>
          </a:solidFill>
          <a:latin typeface="Arial"/>
          <a:ea typeface="+mn-ea"/>
          <a:cs typeface="+mn-cs"/>
        </a:defRPr>
      </a:lvl3pPr>
      <a:lvl4pPr marL="576072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accent1"/>
          </a:solidFill>
          <a:latin typeface="Arial"/>
          <a:ea typeface="+mn-ea"/>
          <a:cs typeface="+mn-cs"/>
        </a:defRPr>
      </a:lvl4pPr>
      <a:lvl5pPr marL="740664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accent1"/>
          </a:solidFill>
          <a:latin typeface="Arial"/>
          <a:ea typeface="+mn-ea"/>
          <a:cs typeface="+mn-cs"/>
        </a:defRPr>
      </a:lvl5pPr>
      <a:lvl6pPr marL="905256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4881744"/>
            <a:ext cx="39502080" cy="54864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2015847"/>
            <a:ext cx="39502080" cy="168751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29273470"/>
            <a:ext cx="10241280" cy="1752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3600">
                <a:solidFill>
                  <a:schemeClr val="accent3"/>
                </a:solidFill>
                <a:latin typeface="Arial"/>
              </a:defRPr>
            </a:lvl1pPr>
          </a:lstStyle>
          <a:p>
            <a:fld id="{FBDBD0EB-753F-48AB-A254-36C878AA7AE4}" type="datetime1">
              <a:rPr lang="en-US" smtClean="0"/>
              <a:t>10/15/25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29273470"/>
            <a:ext cx="138988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accent3"/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29273470"/>
            <a:ext cx="10241280" cy="1752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3600">
                <a:solidFill>
                  <a:schemeClr val="accent3"/>
                </a:solidFill>
                <a:latin typeface="Arial"/>
              </a:defRPr>
            </a:lvl1pPr>
          </a:lstStyle>
          <a:p>
            <a:fld id="{CA801905-C5F5-7943-85B0-6126D52C8F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97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1645920" rtl="0" eaLnBrk="1" latinLnBrk="0" hangingPunct="1">
        <a:spcBef>
          <a:spcPct val="0"/>
        </a:spcBef>
        <a:buNone/>
        <a:defRPr sz="12600" b="1" i="0" kern="1200">
          <a:solidFill>
            <a:schemeClr val="accent4"/>
          </a:solidFill>
          <a:latin typeface="Arial"/>
          <a:ea typeface="+mj-ea"/>
          <a:cs typeface="+mj-cs"/>
        </a:defRPr>
      </a:lvl1pPr>
    </p:titleStyle>
    <p:bodyStyle>
      <a:lvl1pPr marL="1234440" indent="-123444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1520" kern="1200">
          <a:solidFill>
            <a:schemeClr val="bg1"/>
          </a:solidFill>
          <a:latin typeface="Arial"/>
          <a:ea typeface="+mn-ea"/>
          <a:cs typeface="+mn-cs"/>
        </a:defRPr>
      </a:lvl1pPr>
      <a:lvl2pPr marL="2674620" indent="-102870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10080" kern="1200">
          <a:solidFill>
            <a:schemeClr val="bg1"/>
          </a:solidFill>
          <a:latin typeface="Arial"/>
          <a:ea typeface="+mn-ea"/>
          <a:cs typeface="+mn-cs"/>
        </a:defRPr>
      </a:lvl2pPr>
      <a:lvl3pPr marL="411480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8640" kern="1200">
          <a:solidFill>
            <a:schemeClr val="bg1"/>
          </a:solidFill>
          <a:latin typeface="Arial"/>
          <a:ea typeface="+mn-ea"/>
          <a:cs typeface="+mn-cs"/>
        </a:defRPr>
      </a:lvl3pPr>
      <a:lvl4pPr marL="576072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bg1"/>
          </a:solidFill>
          <a:latin typeface="Arial"/>
          <a:ea typeface="+mn-ea"/>
          <a:cs typeface="+mn-cs"/>
        </a:defRPr>
      </a:lvl4pPr>
      <a:lvl5pPr marL="7406640" indent="-822960" algn="l" defTabSz="1645920" rtl="0" eaLnBrk="1" latinLnBrk="0" hangingPunct="1">
        <a:spcBef>
          <a:spcPct val="20000"/>
        </a:spcBef>
        <a:buClr>
          <a:schemeClr val="accent2"/>
        </a:buClr>
        <a:buSzPct val="125000"/>
        <a:buFont typeface="Wingdings" charset="2"/>
        <a:buChar char="§"/>
        <a:defRPr sz="7200" kern="1200">
          <a:solidFill>
            <a:schemeClr val="bg1"/>
          </a:solidFill>
          <a:latin typeface="Arial"/>
          <a:ea typeface="+mn-ea"/>
          <a:cs typeface="+mn-cs"/>
        </a:defRPr>
      </a:lvl5pPr>
      <a:lvl6pPr marL="905256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164592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164592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chart" Target="../charts/chart1.xml"/><Relationship Id="rId12" Type="http://schemas.openxmlformats.org/officeDocument/2006/relationships/image" Target="../media/image14.sv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7.pn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3A98BBF1-1811-0319-6AC7-26F3E34E4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77468"/>
            <a:ext cx="5902518" cy="2254636"/>
          </a:xfrm>
          <a:prstGeom prst="rect">
            <a:avLst/>
          </a:prstGeom>
        </p:spPr>
      </p:pic>
      <p:pic>
        <p:nvPicPr>
          <p:cNvPr id="23" name="Picture 22" descr="A diagram of a person's mental health&#10;&#10;AI-generated content may be incorrect.">
            <a:extLst>
              <a:ext uri="{FF2B5EF4-FFF2-40B4-BE49-F238E27FC236}">
                <a16:creationId xmlns:a16="http://schemas.microsoft.com/office/drawing/2014/main" id="{7F7B0A14-D2B2-F76E-6D0D-5E564AB7C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77397" y="18486498"/>
            <a:ext cx="15118256" cy="12455733"/>
          </a:xfrm>
          <a:prstGeom prst="rect">
            <a:avLst/>
          </a:prstGeom>
        </p:spPr>
      </p:pic>
      <p:pic>
        <p:nvPicPr>
          <p:cNvPr id="7" name="Picture 6" descr="A close-up of a number&#10;&#10;AI-generated content may be incorrect.">
            <a:extLst>
              <a:ext uri="{FF2B5EF4-FFF2-40B4-BE49-F238E27FC236}">
                <a16:creationId xmlns:a16="http://schemas.microsoft.com/office/drawing/2014/main" id="{35FEA2BA-D09D-FF31-51E4-89F7B3DAA4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24678" y="1167944"/>
            <a:ext cx="4345619" cy="1232872"/>
          </a:xfrm>
          <a:prstGeom prst="rect">
            <a:avLst/>
          </a:prstGeom>
        </p:spPr>
      </p:pic>
      <p:pic>
        <p:nvPicPr>
          <p:cNvPr id="10" name="Picture 9" descr="A close-up of a logo&#10;&#10;AI-generated content may be incorrect.">
            <a:extLst>
              <a:ext uri="{FF2B5EF4-FFF2-40B4-BE49-F238E27FC236}">
                <a16:creationId xmlns:a16="http://schemas.microsoft.com/office/drawing/2014/main" id="{A742DD34-7BF1-C19B-09C0-A2E3B2E486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387" y="869591"/>
            <a:ext cx="5066522" cy="1829577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B6AC0A1-FC51-6F76-544F-19D505B3F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498390"/>
              </p:ext>
            </p:extLst>
          </p:nvPr>
        </p:nvGraphicFramePr>
        <p:xfrm>
          <a:off x="5902518" y="1083283"/>
          <a:ext cx="32219319" cy="31183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219319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3118372">
                <a:tc>
                  <a:txBody>
                    <a:bodyPr/>
                    <a:lstStyle/>
                    <a:p>
                      <a:pPr algn="ctr"/>
                      <a:r>
                        <a:rPr lang="en-US" sz="9600" dirty="0"/>
                        <a:t>Assessing Oral Health Needs and Oral Health-Related Quality of Life in Individuals with Substance Use Disorders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E49F832-A4B8-13FE-18F4-0701FF7BA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091718"/>
              </p:ext>
            </p:extLst>
          </p:nvPr>
        </p:nvGraphicFramePr>
        <p:xfrm>
          <a:off x="399387" y="5918580"/>
          <a:ext cx="12131569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31569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F733F79-B4C6-D42F-1F29-F7D0711A6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304584"/>
              </p:ext>
            </p:extLst>
          </p:nvPr>
        </p:nvGraphicFramePr>
        <p:xfrm>
          <a:off x="420102" y="15585814"/>
          <a:ext cx="12110854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10854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826DB849-13D6-07DE-1BA6-2B3FBE684626}"/>
              </a:ext>
            </a:extLst>
          </p:cNvPr>
          <p:cNvSpPr txBox="1"/>
          <p:nvPr/>
        </p:nvSpPr>
        <p:spPr>
          <a:xfrm>
            <a:off x="628650" y="15487650"/>
            <a:ext cx="184731" cy="12092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3F8D5BB-C133-F5FB-C1D8-CBD29F279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347103"/>
              </p:ext>
            </p:extLst>
          </p:nvPr>
        </p:nvGraphicFramePr>
        <p:xfrm>
          <a:off x="16356359" y="5918580"/>
          <a:ext cx="12160891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60891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E517D50-C6FA-E739-79F4-BC24E6225A90}"/>
              </a:ext>
            </a:extLst>
          </p:cNvPr>
          <p:cNvSpPr txBox="1"/>
          <p:nvPr/>
        </p:nvSpPr>
        <p:spPr>
          <a:xfrm>
            <a:off x="399387" y="6832980"/>
            <a:ext cx="12131569" cy="10657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People with substance use disorders (SUDs) have high rates of tooth decay and gum disease, yet are nearly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50% less likely to receive dental care than the general population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Comprehensive dental care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has been shown to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improve oral health related quality of life (OHRQoL) as well as SUD treatment retention and psychosocial function.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Hospital settings present a unique opportunity to address oral health and improve SUD treatment outcomes. The objectives of this study were to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assess the oral health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OHRQoL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among patients in Jacobi Medical Center’s Comprehensive Addiction Treatment Center (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CATC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in the Bronx, New York. 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17C315-397B-21E5-316C-5308C3DE7EB0}"/>
              </a:ext>
            </a:extLst>
          </p:cNvPr>
          <p:cNvSpPr txBox="1"/>
          <p:nvPr/>
        </p:nvSpPr>
        <p:spPr>
          <a:xfrm>
            <a:off x="1097935" y="4220199"/>
            <a:ext cx="42136572" cy="2594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291758">
              <a:lnSpc>
                <a:spcPts val="5400"/>
              </a:lnSpc>
              <a:defRPr/>
            </a:pPr>
            <a:r>
              <a:rPr lang="en-US" sz="4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Vanessa C. Mareno, DDS, MPH</a:t>
            </a:r>
            <a:r>
              <a:rPr lang="en-US" sz="44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</a:t>
            </a:r>
            <a:r>
              <a:rPr lang="en-US" sz="4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 Tiffany Lu, MD, MS</a:t>
            </a:r>
            <a:r>
              <a:rPr lang="en-US" sz="44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 Parth Shah, DDS, MPH</a:t>
            </a:r>
            <a:r>
              <a:rPr lang="en-US" sz="44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</a:t>
            </a:r>
            <a:r>
              <a:rPr lang="en-US" sz="4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 Maryann Popiel, MD</a:t>
            </a:r>
            <a:r>
              <a:rPr lang="en-US" sz="44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1,2</a:t>
            </a:r>
            <a:r>
              <a:rPr lang="en-US" sz="4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 Nadia Laniado, DDS, MPH, MS</a:t>
            </a:r>
            <a:r>
              <a:rPr lang="en-US" sz="44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1,2</a:t>
            </a:r>
          </a:p>
          <a:p>
            <a:pPr algn="ctr" defTabSz="3291758">
              <a:lnSpc>
                <a:spcPts val="5400"/>
              </a:lnSpc>
              <a:defRPr/>
            </a:pPr>
            <a:r>
              <a:rPr lang="en-US" sz="40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</a:t>
            </a:r>
            <a:r>
              <a:rPr lang="en-US" sz="4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New York City Health + Hospitals | Jacobi Medical Center, </a:t>
            </a:r>
            <a:r>
              <a:rPr lang="en-US" sz="4000" baseline="30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Albert Einstein College of Medicine</a:t>
            </a:r>
          </a:p>
          <a:p>
            <a:endParaRPr 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C625A8E-541F-5C8D-2F15-D6DA849E3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029281"/>
              </p:ext>
            </p:extLst>
          </p:nvPr>
        </p:nvGraphicFramePr>
        <p:xfrm>
          <a:off x="31310208" y="13493682"/>
          <a:ext cx="12160891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60891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C59AD49B-71BB-5E2B-3570-7B859327704E}"/>
              </a:ext>
            </a:extLst>
          </p:cNvPr>
          <p:cNvSpPr txBox="1"/>
          <p:nvPr/>
        </p:nvSpPr>
        <p:spPr>
          <a:xfrm>
            <a:off x="30289494" y="12301607"/>
            <a:ext cx="11924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DB5FCDC7-E009-3866-EA06-C97E775E3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4321"/>
              </p:ext>
            </p:extLst>
          </p:nvPr>
        </p:nvGraphicFramePr>
        <p:xfrm>
          <a:off x="31310207" y="20764416"/>
          <a:ext cx="12131569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31569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29AEC9-1474-2DCB-E9C9-16130CDCA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826554"/>
              </p:ext>
            </p:extLst>
          </p:nvPr>
        </p:nvGraphicFramePr>
        <p:xfrm>
          <a:off x="15803124" y="7011966"/>
          <a:ext cx="13181896" cy="83156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16254">
                  <a:extLst>
                    <a:ext uri="{9D8B030D-6E8A-4147-A177-3AD203B41FA5}">
                      <a16:colId xmlns:a16="http://schemas.microsoft.com/office/drawing/2014/main" val="409475579"/>
                    </a:ext>
                  </a:extLst>
                </a:gridCol>
                <a:gridCol w="2773869">
                  <a:extLst>
                    <a:ext uri="{9D8B030D-6E8A-4147-A177-3AD203B41FA5}">
                      <a16:colId xmlns:a16="http://schemas.microsoft.com/office/drawing/2014/main" val="1339715815"/>
                    </a:ext>
                  </a:extLst>
                </a:gridCol>
                <a:gridCol w="3291773">
                  <a:extLst>
                    <a:ext uri="{9D8B030D-6E8A-4147-A177-3AD203B41FA5}">
                      <a16:colId xmlns:a16="http://schemas.microsoft.com/office/drawing/2014/main" val="1454796253"/>
                    </a:ext>
                  </a:extLst>
                </a:gridCol>
              </a:tblGrid>
              <a:tr h="32171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400" b="1" dirty="0"/>
                        <a:t>Clinical characteristics of sample (N=137)</a:t>
                      </a:r>
                    </a:p>
                    <a:p>
                      <a:pPr algn="ctr"/>
                      <a:endParaRPr lang="en-US" sz="6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6400" b="1" dirty="0"/>
                    </a:p>
                    <a:p>
                      <a:pPr algn="ctr"/>
                      <a:r>
                        <a:rPr lang="en-US" sz="6400" b="1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6400" b="1" dirty="0"/>
                    </a:p>
                    <a:p>
                      <a:pPr algn="ctr"/>
                      <a:r>
                        <a:rPr lang="en-US" sz="6400" b="1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362052"/>
                  </a:ext>
                </a:extLst>
              </a:tr>
              <a:tr h="2047989">
                <a:tc>
                  <a:txBody>
                    <a:bodyPr/>
                    <a:lstStyle/>
                    <a:p>
                      <a:r>
                        <a:rPr lang="en-US" sz="6400" dirty="0"/>
                        <a:t>Periodontal conditions</a:t>
                      </a:r>
                      <a:endParaRPr lang="en-US" sz="6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400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400" b="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306037"/>
                  </a:ext>
                </a:extLst>
              </a:tr>
              <a:tr h="1137384">
                <a:tc>
                  <a:txBody>
                    <a:bodyPr/>
                    <a:lstStyle/>
                    <a:p>
                      <a:r>
                        <a:rPr lang="en-US" sz="6400" dirty="0"/>
                        <a:t>Missing teeth</a:t>
                      </a:r>
                      <a:endParaRPr lang="en-US" sz="6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400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400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738047"/>
                  </a:ext>
                </a:extLst>
              </a:tr>
              <a:tr h="1137384">
                <a:tc>
                  <a:txBody>
                    <a:bodyPr/>
                    <a:lstStyle/>
                    <a:p>
                      <a:r>
                        <a:rPr lang="en-US" sz="6400" dirty="0"/>
                        <a:t>Obvious tooth decay</a:t>
                      </a:r>
                      <a:endParaRPr lang="en-US" sz="6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400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400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4153"/>
                  </a:ext>
                </a:extLst>
              </a:tr>
            </a:tbl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068D38A-E39D-3146-304E-79B6E15AF4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9491730"/>
              </p:ext>
            </p:extLst>
          </p:nvPr>
        </p:nvGraphicFramePr>
        <p:xfrm>
          <a:off x="31413848" y="5918580"/>
          <a:ext cx="11924285" cy="7358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EECEE9C0-2B8C-9B02-01A4-296C7B0D29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6522" y="1956251"/>
            <a:ext cx="835996" cy="2566608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C9BC2D74-F2F3-7EE9-24C8-4518E28DE36C}"/>
              </a:ext>
            </a:extLst>
          </p:cNvPr>
          <p:cNvSpPr txBox="1"/>
          <p:nvPr/>
        </p:nvSpPr>
        <p:spPr>
          <a:xfrm>
            <a:off x="31310208" y="14516552"/>
            <a:ext cx="12131569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Integration of health services provides an opportunity for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interprofessional collaboration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guided by a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common risk factor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approach. Targeting modifiable risk factors can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decrease the morbidity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associated with chronic disease. The provision of oral healthcare leads to improvements in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self-esteem, employability, and overall quality of life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Ongoing studies address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oral health literacy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and optimizing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strong, reliable internal referral networks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with satellite sites. </a:t>
            </a:r>
          </a:p>
        </p:txBody>
      </p:sp>
      <p:pic>
        <p:nvPicPr>
          <p:cNvPr id="33" name="Graphic 32" descr="Handshake outline">
            <a:extLst>
              <a:ext uri="{FF2B5EF4-FFF2-40B4-BE49-F238E27FC236}">
                <a16:creationId xmlns:a16="http://schemas.microsoft.com/office/drawing/2014/main" id="{697F5550-54B1-FB79-0038-C4C000E6B9C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flipH="1">
            <a:off x="282813" y="16774223"/>
            <a:ext cx="2905346" cy="2905346"/>
          </a:xfrm>
          <a:prstGeom prst="rect">
            <a:avLst/>
          </a:prstGeom>
        </p:spPr>
      </p:pic>
      <p:pic>
        <p:nvPicPr>
          <p:cNvPr id="34" name="Graphic 33" descr="Checklist outline">
            <a:extLst>
              <a:ext uri="{FF2B5EF4-FFF2-40B4-BE49-F238E27FC236}">
                <a16:creationId xmlns:a16="http://schemas.microsoft.com/office/drawing/2014/main" id="{0EDD9E1A-8DAA-0BD8-750A-EB22A6BA3D5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47475" y="21067337"/>
            <a:ext cx="2400621" cy="2400621"/>
          </a:xfrm>
          <a:prstGeom prst="rect">
            <a:avLst/>
          </a:prstGeom>
        </p:spPr>
      </p:pic>
      <p:pic>
        <p:nvPicPr>
          <p:cNvPr id="37" name="Graphic 36" descr="Business Growth outline">
            <a:extLst>
              <a:ext uri="{FF2B5EF4-FFF2-40B4-BE49-F238E27FC236}">
                <a16:creationId xmlns:a16="http://schemas.microsoft.com/office/drawing/2014/main" id="{3EE4BE77-2D8B-70B3-71E4-2D8128CA6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13381" y="25865276"/>
            <a:ext cx="2400621" cy="2400621"/>
          </a:xfrm>
          <a:prstGeom prst="rect">
            <a:avLst/>
          </a:prstGeom>
        </p:spPr>
      </p:pic>
      <p:pic>
        <p:nvPicPr>
          <p:cNvPr id="38" name="Graphic 37" descr="Route (Two Pins With A Path) outline">
            <a:extLst>
              <a:ext uri="{FF2B5EF4-FFF2-40B4-BE49-F238E27FC236}">
                <a16:creationId xmlns:a16="http://schemas.microsoft.com/office/drawing/2014/main" id="{1DA1FC94-040B-2DC6-2BDA-9AF2382A279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95339" y="28126984"/>
            <a:ext cx="2504894" cy="2504894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CE4A8EE0-B29A-8239-6D05-9E073AD16A13}"/>
              </a:ext>
            </a:extLst>
          </p:cNvPr>
          <p:cNvSpPr txBox="1"/>
          <p:nvPr/>
        </p:nvSpPr>
        <p:spPr>
          <a:xfrm>
            <a:off x="3259638" y="16897603"/>
            <a:ext cx="92262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January to June 2025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residents offered oral health screenings to individuals seeking outpatient SUD care in Jacobi’s CATC</a:t>
            </a:r>
            <a:endParaRPr lang="en-US" sz="4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E154EB1-6CBA-3F9D-CE27-A2388A4443D3}"/>
              </a:ext>
            </a:extLst>
          </p:cNvPr>
          <p:cNvSpPr txBox="1"/>
          <p:nvPr/>
        </p:nvSpPr>
        <p:spPr>
          <a:xfrm>
            <a:off x="3121974" y="19747303"/>
            <a:ext cx="9408982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Adults were recruited through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convenience sampling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(group sessions, scheduled visits, staff referrals, walk-ins)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Tools utilized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Oral Health Impact Profile 14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(OHIP-14)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Questionnaire, CATC Oral Health Screening Form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Statistical analysis: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Descriptive statistics  </a:t>
            </a:r>
          </a:p>
          <a:p>
            <a:pPr marL="0" lvl="0" indent="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0F6523E-B22C-A176-0676-40F7A5D8D158}"/>
              </a:ext>
            </a:extLst>
          </p:cNvPr>
          <p:cNvSpPr txBox="1"/>
          <p:nvPr/>
        </p:nvSpPr>
        <p:spPr>
          <a:xfrm>
            <a:off x="3259638" y="25228186"/>
            <a:ext cx="94089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Outcomes: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OHIP-14 scores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[Range from 0-4];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Higher score = greater negative impact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Clinical characteristics</a:t>
            </a:r>
          </a:p>
          <a:p>
            <a:endParaRPr lang="en-US" sz="40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41560BD-139E-36CF-595C-DB77FB5EDF15}"/>
              </a:ext>
            </a:extLst>
          </p:cNvPr>
          <p:cNvSpPr txBox="1"/>
          <p:nvPr/>
        </p:nvSpPr>
        <p:spPr>
          <a:xfrm>
            <a:off x="3259638" y="27967313"/>
            <a:ext cx="922622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Referral Pathways: 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Referred to 1 of 5 dental clinics for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comprehensive dental care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Triaged to on site dental clinic for same day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emergency care</a:t>
            </a:r>
            <a:endParaRPr lang="en-US" sz="40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B2E3F10-5CFF-492F-6D89-07C52706018D}"/>
              </a:ext>
            </a:extLst>
          </p:cNvPr>
          <p:cNvSpPr txBox="1"/>
          <p:nvPr/>
        </p:nvSpPr>
        <p:spPr>
          <a:xfrm>
            <a:off x="31310207" y="21761488"/>
            <a:ext cx="119243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Poor oral health is highly prevalent among individuals with SUDs.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These findings may help inform feasible oral health delivery models that can be integrated into comprehensive addiction care frameworks. 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96CA1355-2C37-9EB5-5121-4FA98F33A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77272"/>
              </p:ext>
            </p:extLst>
          </p:nvPr>
        </p:nvGraphicFramePr>
        <p:xfrm>
          <a:off x="31310208" y="25363185"/>
          <a:ext cx="12181607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81607">
                  <a:extLst>
                    <a:ext uri="{9D8B030D-6E8A-4147-A177-3AD203B41FA5}">
                      <a16:colId xmlns:a16="http://schemas.microsoft.com/office/drawing/2014/main" val="2558035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12643"/>
                  </a:ext>
                </a:extLst>
              </a:tr>
            </a:tbl>
          </a:graphicData>
        </a:graphic>
      </p:graphicFrame>
      <p:pic>
        <p:nvPicPr>
          <p:cNvPr id="47" name="Picture 4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5C3C000-6A16-814C-AF9C-43E330050EA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238158" y="26445151"/>
            <a:ext cx="4325706" cy="43416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DCC5B9-3B8E-F1C7-8144-2AD0516DFB3F}"/>
              </a:ext>
            </a:extLst>
          </p:cNvPr>
          <p:cNvSpPr txBox="1"/>
          <p:nvPr/>
        </p:nvSpPr>
        <p:spPr>
          <a:xfrm>
            <a:off x="15213969" y="15890965"/>
            <a:ext cx="14445669" cy="65360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6000" b="1" dirty="0">
                <a:latin typeface="Franklin Gothic Book" panose="020B0503020102020204" pitchFamily="34" charset="0"/>
              </a:rPr>
              <a:t>75% of referred patients </a:t>
            </a:r>
          </a:p>
          <a:p>
            <a:pPr algn="ctr"/>
            <a:r>
              <a:rPr lang="en-US" sz="6000" b="1" dirty="0">
                <a:latin typeface="Franklin Gothic Book" panose="020B0503020102020204" pitchFamily="34" charset="0"/>
              </a:rPr>
              <a:t>received a complete dental examination</a:t>
            </a:r>
          </a:p>
          <a:p>
            <a:pPr algn="l"/>
            <a:r>
              <a:rPr lang="en-US" sz="5400" b="1" dirty="0">
                <a:latin typeface="Franklin Gothic Book" panose="020B0503020102020204" pitchFamily="34" charset="0"/>
              </a:rPr>
              <a:t> </a:t>
            </a:r>
            <a:endParaRPr lang="en-US" sz="9600" b="1" dirty="0">
              <a:latin typeface="Franklin Gothic Book" panose="020B05030201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666660-D275-B7AD-E6C3-DB7EE4FE68AB}"/>
              </a:ext>
            </a:extLst>
          </p:cNvPr>
          <p:cNvSpPr/>
          <p:nvPr/>
        </p:nvSpPr>
        <p:spPr>
          <a:xfrm>
            <a:off x="14722083" y="15796830"/>
            <a:ext cx="15028883" cy="2028965"/>
          </a:xfrm>
          <a:prstGeom prst="rect">
            <a:avLst/>
          </a:prstGeom>
          <a:noFill/>
          <a:ln w="1524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58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2E77"/>
      </a:accent1>
      <a:accent2>
        <a:srgbClr val="F6791F"/>
      </a:accent2>
      <a:accent3>
        <a:srgbClr val="3884BF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Custom 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2E77"/>
      </a:accent1>
      <a:accent2>
        <a:srgbClr val="F6791F"/>
      </a:accent2>
      <a:accent3>
        <a:srgbClr val="3884BF"/>
      </a:accent3>
      <a:accent4>
        <a:srgbClr val="88CBE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Custom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2E77"/>
      </a:accent1>
      <a:accent2>
        <a:srgbClr val="F6791F"/>
      </a:accent2>
      <a:accent3>
        <a:srgbClr val="3884BF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Custom 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2E77"/>
      </a:accent1>
      <a:accent2>
        <a:srgbClr val="F6791F"/>
      </a:accent2>
      <a:accent3>
        <a:srgbClr val="3884BF"/>
      </a:accent3>
      <a:accent4>
        <a:srgbClr val="88CBE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261B8D1E7B3C42820D773FFEEDC86C" ma:contentTypeVersion="0" ma:contentTypeDescription="Create a new document." ma:contentTypeScope="" ma:versionID="bf3b530b5d1b33daf31857354b75b90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C272C5-BC4D-42BE-AA92-37F071415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AF53F6B-4158-41DF-8B77-FF67DD8EBF4E}">
  <ds:schemaRefs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C3529BF-5A9A-413A-926D-160FAB4CEB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31056</TotalTime>
  <Words>443</Words>
  <Application>Microsoft Macintosh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Franklin Gothic Book</vt:lpstr>
      <vt:lpstr>Wingdings</vt:lpstr>
      <vt:lpstr>Office Theme</vt:lpstr>
      <vt:lpstr>1_Office Theme</vt:lpstr>
      <vt:lpstr>3_Office Theme</vt:lpstr>
      <vt:lpstr>2_Office Theme</vt:lpstr>
      <vt:lpstr>PowerPoint Presentation</vt:lpstr>
    </vt:vector>
  </TitlesOfParts>
  <Company>DweckDesign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Dweck</dc:creator>
  <cp:lastModifiedBy>Torres Estrada, Luis Enrique</cp:lastModifiedBy>
  <cp:revision>628</cp:revision>
  <cp:lastPrinted>2020-10-15T16:23:55Z</cp:lastPrinted>
  <dcterms:created xsi:type="dcterms:W3CDTF">2015-08-07T15:27:57Z</dcterms:created>
  <dcterms:modified xsi:type="dcterms:W3CDTF">2025-10-15T12:41:59Z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0x0101002B261B8D1E7B3C42820D773FFEEDC86C</vt:lpwstr>
  </property>
</Properties>
</file>