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58B95-2B0D-4D27-BCFB-21C8C1F4D292}" v="8" dt="2025-10-13T04:11:42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88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9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6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8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3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5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6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213918-F1EB-4BCE-BE23-F5E9851E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FAE7B-3B75-AD59-EC92-020C1A56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87214"/>
            <a:ext cx="12188953" cy="124614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Viruses as Pivotal Contributors to Periodontal Disease Progression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2E862-C7F7-4CA1-B929-D0B75F5E9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4710727-F848-FACD-6179-FBAF29298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689300"/>
              </p:ext>
            </p:extLst>
          </p:nvPr>
        </p:nvGraphicFramePr>
        <p:xfrm>
          <a:off x="158842" y="1344583"/>
          <a:ext cx="11798709" cy="529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903">
                  <a:extLst>
                    <a:ext uri="{9D8B030D-6E8A-4147-A177-3AD203B41FA5}">
                      <a16:colId xmlns:a16="http://schemas.microsoft.com/office/drawing/2014/main" val="4075871719"/>
                    </a:ext>
                  </a:extLst>
                </a:gridCol>
                <a:gridCol w="3932903">
                  <a:extLst>
                    <a:ext uri="{9D8B030D-6E8A-4147-A177-3AD203B41FA5}">
                      <a16:colId xmlns:a16="http://schemas.microsoft.com/office/drawing/2014/main" val="1446465179"/>
                    </a:ext>
                  </a:extLst>
                </a:gridCol>
                <a:gridCol w="3932903">
                  <a:extLst>
                    <a:ext uri="{9D8B030D-6E8A-4147-A177-3AD203B41FA5}">
                      <a16:colId xmlns:a16="http://schemas.microsoft.com/office/drawing/2014/main" val="1923109579"/>
                    </a:ext>
                  </a:extLst>
                </a:gridCol>
              </a:tblGrid>
              <a:tr h="1324456">
                <a:tc>
                  <a:txBody>
                    <a:bodyPr/>
                    <a:lstStyle/>
                    <a:p>
                      <a:endParaRPr lang="en-US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STUDIES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MECHANISM/DISCUSSION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21202853"/>
                  </a:ext>
                </a:extLst>
              </a:tr>
              <a:tr h="1324456">
                <a:tc>
                  <a:txBody>
                    <a:bodyPr/>
                    <a:lstStyle/>
                    <a:p>
                      <a:endParaRPr lang="en-US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922695248"/>
                  </a:ext>
                </a:extLst>
              </a:tr>
              <a:tr h="1324456"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3014194"/>
                  </a:ext>
                </a:extLst>
              </a:tr>
              <a:tr h="1324456"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3048451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2F2A659-FFDA-9559-C79E-6D64A654F0B5}"/>
              </a:ext>
            </a:extLst>
          </p:cNvPr>
          <p:cNvSpPr txBox="1"/>
          <p:nvPr/>
        </p:nvSpPr>
        <p:spPr>
          <a:xfrm>
            <a:off x="327333" y="1415658"/>
            <a:ext cx="418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15" name="Picture 14" descr="A close-up of a tooth&#10;&#10;AI-generated content may be incorrect.">
            <a:extLst>
              <a:ext uri="{FF2B5EF4-FFF2-40B4-BE49-F238E27FC236}">
                <a16:creationId xmlns:a16="http://schemas.microsoft.com/office/drawing/2014/main" id="{17FD8F79-FBF3-6E81-E35C-F1FEA0A3B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78" y="3911075"/>
            <a:ext cx="2080908" cy="1364487"/>
          </a:xfrm>
          <a:prstGeom prst="rect">
            <a:avLst/>
          </a:prstGeom>
        </p:spPr>
      </p:pic>
      <p:pic>
        <p:nvPicPr>
          <p:cNvPr id="19" name="Picture 18" descr="A poster with a mouth and a plate of bacteria&#10;&#10;AI-generated content may be incorrect.">
            <a:extLst>
              <a:ext uri="{FF2B5EF4-FFF2-40B4-BE49-F238E27FC236}">
                <a16:creationId xmlns:a16="http://schemas.microsoft.com/office/drawing/2014/main" id="{BD4638AE-1E32-8C2A-2A0E-1BB1004C7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3" y="2095500"/>
            <a:ext cx="2791238" cy="17779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ABFA55-4D09-8218-0186-B6A1B3A02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449" y="5313183"/>
            <a:ext cx="2924029" cy="1319557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5506BA1-A18A-45B0-DF0A-7EF8E6566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36476"/>
              </p:ext>
            </p:extLst>
          </p:nvPr>
        </p:nvGraphicFramePr>
        <p:xfrm>
          <a:off x="4092623" y="1990777"/>
          <a:ext cx="3971878" cy="26698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874">
                  <a:extLst>
                    <a:ext uri="{9D8B030D-6E8A-4147-A177-3AD203B41FA5}">
                      <a16:colId xmlns:a16="http://schemas.microsoft.com/office/drawing/2014/main" val="777671635"/>
                    </a:ext>
                  </a:extLst>
                </a:gridCol>
                <a:gridCol w="1262697">
                  <a:extLst>
                    <a:ext uri="{9D8B030D-6E8A-4147-A177-3AD203B41FA5}">
                      <a16:colId xmlns:a16="http://schemas.microsoft.com/office/drawing/2014/main" val="219663886"/>
                    </a:ext>
                  </a:extLst>
                </a:gridCol>
                <a:gridCol w="1394307">
                  <a:extLst>
                    <a:ext uri="{9D8B030D-6E8A-4147-A177-3AD203B41FA5}">
                      <a16:colId xmlns:a16="http://schemas.microsoft.com/office/drawing/2014/main" val="496568027"/>
                    </a:ext>
                  </a:extLst>
                </a:gridCol>
              </a:tblGrid>
              <a:tr h="49441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138697"/>
                  </a:ext>
                </a:extLst>
              </a:tr>
              <a:tr h="49441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Aggressive periodontitis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Ting et 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693955"/>
                  </a:ext>
                </a:extLst>
              </a:tr>
              <a:tr h="56033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Chronic periodontitis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Wu et 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39548"/>
                  </a:ext>
                </a:extLst>
              </a:tr>
              <a:tr h="56033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Periodontal abscess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Saygun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J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035450"/>
                  </a:ext>
                </a:extLst>
              </a:tr>
              <a:tr h="56033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Immunocompromised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Sculley TB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284596"/>
                  </a:ext>
                </a:extLst>
              </a:tr>
            </a:tbl>
          </a:graphicData>
        </a:graphic>
      </p:graphicFrame>
      <p:pic>
        <p:nvPicPr>
          <p:cNvPr id="28" name="Picture 27" descr="A close up of a virus&#10;&#10;AI-generated content may be incorrect.">
            <a:extLst>
              <a:ext uri="{FF2B5EF4-FFF2-40B4-BE49-F238E27FC236}">
                <a16:creationId xmlns:a16="http://schemas.microsoft.com/office/drawing/2014/main" id="{4E000525-574B-4056-9BF0-3D5BF2828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44" y="2634138"/>
            <a:ext cx="410056" cy="437393"/>
          </a:xfrm>
          <a:prstGeom prst="rect">
            <a:avLst/>
          </a:prstGeom>
        </p:spPr>
      </p:pic>
      <p:pic>
        <p:nvPicPr>
          <p:cNvPr id="30" name="Picture 29" descr="A close-up of a virus&#10;&#10;AI-generated content may be incorrect.">
            <a:extLst>
              <a:ext uri="{FF2B5EF4-FFF2-40B4-BE49-F238E27FC236}">
                <a16:creationId xmlns:a16="http://schemas.microsoft.com/office/drawing/2014/main" id="{69133D24-675A-BCFD-538D-23215C64F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0972" y="3101376"/>
            <a:ext cx="581955" cy="457016"/>
          </a:xfrm>
          <a:prstGeom prst="rect">
            <a:avLst/>
          </a:prstGeom>
        </p:spPr>
      </p:pic>
      <p:pic>
        <p:nvPicPr>
          <p:cNvPr id="32" name="Picture 31" descr="A diagram of a cell&#10;&#10;AI-generated content may be incorrect.">
            <a:extLst>
              <a:ext uri="{FF2B5EF4-FFF2-40B4-BE49-F238E27FC236}">
                <a16:creationId xmlns:a16="http://schemas.microsoft.com/office/drawing/2014/main" id="{91F5B21E-1688-4293-479F-580805BA2E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63" y="3629616"/>
            <a:ext cx="572486" cy="487673"/>
          </a:xfrm>
          <a:prstGeom prst="rect">
            <a:avLst/>
          </a:prstGeom>
        </p:spPr>
      </p:pic>
      <p:pic>
        <p:nvPicPr>
          <p:cNvPr id="34" name="Picture 33" descr="A close-up of a virus&#10;&#10;AI-generated content may be incorrect.">
            <a:extLst>
              <a:ext uri="{FF2B5EF4-FFF2-40B4-BE49-F238E27FC236}">
                <a16:creationId xmlns:a16="http://schemas.microsoft.com/office/drawing/2014/main" id="{DCBAC48E-E153-6690-FC06-4DAA3BD7E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7633" y="4105646"/>
            <a:ext cx="620994" cy="487673"/>
          </a:xfrm>
          <a:prstGeom prst="rect">
            <a:avLst/>
          </a:prstGeom>
        </p:spPr>
      </p:pic>
      <p:pic>
        <p:nvPicPr>
          <p:cNvPr id="36" name="Picture 35" descr="A diagram of a disease&#10;&#10;AI-generated content may be incorrect.">
            <a:extLst>
              <a:ext uri="{FF2B5EF4-FFF2-40B4-BE49-F238E27FC236}">
                <a16:creationId xmlns:a16="http://schemas.microsoft.com/office/drawing/2014/main" id="{F5BFBF45-67BA-9080-5138-3D5B9A91F6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387" y="2332354"/>
            <a:ext cx="4111566" cy="2669817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4A14A7B1-1D61-3E17-2D09-2CB042405B85}"/>
              </a:ext>
            </a:extLst>
          </p:cNvPr>
          <p:cNvSpPr/>
          <p:nvPr/>
        </p:nvSpPr>
        <p:spPr>
          <a:xfrm>
            <a:off x="8413743" y="5002172"/>
            <a:ext cx="3619415" cy="14020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VIRUSES ARE NOT MERELY BYSTANDERS BUT ACTIVE PARTICIPANTS IN PERIODONTAL DESTRUCTION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20AEB0-F3EF-DAF6-29F2-FCC6AF6FCFD2}"/>
              </a:ext>
            </a:extLst>
          </p:cNvPr>
          <p:cNvSpPr/>
          <p:nvPr/>
        </p:nvSpPr>
        <p:spPr>
          <a:xfrm>
            <a:off x="4286071" y="4764394"/>
            <a:ext cx="3971879" cy="18142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Koonin EV, Senkevich TG,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Dolja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VV. The ancient Virus World and evolution of cells. Biology Direct. 2006;1:29.</a:t>
            </a:r>
          </a:p>
          <a:p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2)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Shklar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G; Carranza, FA: The Historical Background of Periodontology. In Newman, MG; Takei, HH;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Carrana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FA,</a:t>
            </a:r>
          </a:p>
          <a:p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editors: Carranza’s Clinical Periodontology, 9th Edition. Philadelphia: W.B. Saunders Company, 2002. page 7.</a:t>
            </a:r>
          </a:p>
          <a:p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3) M. G. Newman, H. Takei, P. R.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Klokkevold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F. A. Carranza,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Caranza,s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Clinical Periodontology, Elsevier, 10th</a:t>
            </a:r>
          </a:p>
          <a:p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edition, 2006.</a:t>
            </a:r>
          </a:p>
          <a:p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4) Nora silva et al. Host response mechanisms in periodontal diseases. J Appl Oral Sci. 2015 May-Jun; 23(3): 329–355.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</a:p>
        </p:txBody>
      </p:sp>
    </p:spTree>
    <p:extLst>
      <p:ext uri="{BB962C8B-B14F-4D97-AF65-F5344CB8AC3E}">
        <p14:creationId xmlns:p14="http://schemas.microsoft.com/office/powerpoint/2010/main" val="2580723864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192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Bierstadt</vt:lpstr>
      <vt:lpstr>Times New Roman</vt:lpstr>
      <vt:lpstr>GestaltVTI</vt:lpstr>
      <vt:lpstr>Viruses as Pivotal Contributors to Periodontal Disease Progression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Sukanya Mohanty</dc:creator>
  <cp:lastModifiedBy>Sukanya Mohanty</cp:lastModifiedBy>
  <cp:revision>2</cp:revision>
  <dcterms:created xsi:type="dcterms:W3CDTF">2025-10-12T20:31:38Z</dcterms:created>
  <dcterms:modified xsi:type="dcterms:W3CDTF">2025-10-13T04:16:27Z</dcterms:modified>
</cp:coreProperties>
</file>